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4" r:id="rId10"/>
    <p:sldId id="293" r:id="rId11"/>
    <p:sldId id="291" r:id="rId12"/>
    <p:sldId id="300" r:id="rId13"/>
    <p:sldId id="305" r:id="rId14"/>
    <p:sldId id="321" r:id="rId15"/>
    <p:sldId id="322" r:id="rId16"/>
    <p:sldId id="302" r:id="rId17"/>
    <p:sldId id="355" r:id="rId18"/>
    <p:sldId id="354" r:id="rId19"/>
    <p:sldId id="303" r:id="rId20"/>
    <p:sldId id="304" r:id="rId21"/>
    <p:sldId id="339" r:id="rId22"/>
    <p:sldId id="326" r:id="rId23"/>
    <p:sldId id="336" r:id="rId24"/>
    <p:sldId id="337" r:id="rId25"/>
    <p:sldId id="333" r:id="rId26"/>
    <p:sldId id="353" r:id="rId27"/>
    <p:sldId id="340" r:id="rId28"/>
    <p:sldId id="332" r:id="rId29"/>
    <p:sldId id="334" r:id="rId30"/>
    <p:sldId id="331" r:id="rId31"/>
    <p:sldId id="343" r:id="rId32"/>
    <p:sldId id="346" r:id="rId33"/>
    <p:sldId id="347" r:id="rId34"/>
    <p:sldId id="349" r:id="rId35"/>
    <p:sldId id="348" r:id="rId36"/>
    <p:sldId id="352" r:id="rId37"/>
    <p:sldId id="356" r:id="rId38"/>
    <p:sldId id="357" r:id="rId39"/>
    <p:sldId id="358" r:id="rId40"/>
    <p:sldId id="360" r:id="rId41"/>
    <p:sldId id="361" r:id="rId42"/>
    <p:sldId id="329" r:id="rId43"/>
    <p:sldId id="265" r:id="rId44"/>
    <p:sldId id="32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66" autoAdjust="0"/>
    <p:restoredTop sz="88881" autoAdjust="0"/>
  </p:normalViewPr>
  <p:slideViewPr>
    <p:cSldViewPr snapToGrid="0" showGuides="1">
      <p:cViewPr>
        <p:scale>
          <a:sx n="104" d="100"/>
          <a:sy n="104" d="100"/>
        </p:scale>
        <p:origin x="-16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ational_database_management_system" TargetMode="External"/><Relationship Id="rId4" Type="http://schemas.openxmlformats.org/officeDocument/2006/relationships/hyperlink" Target="https://en.wikipedia.org/wiki/Database_management_system" TargetMode="External"/><Relationship Id="rId5" Type="http://schemas.openxmlformats.org/officeDocument/2006/relationships/hyperlink" Target="https://en.wikipedia.org/wiki/NoSQL" TargetMode="External"/><Relationship Id="rId6" Type="http://schemas.openxmlformats.org/officeDocument/2006/relationships/hyperlink" Target="https://en.wikipedia.org/wiki/Online_transaction_processing" TargetMode="External"/><Relationship Id="rId7" Type="http://schemas.openxmlformats.org/officeDocument/2006/relationships/hyperlink" Target="https://en.wikipedia.org/wiki/ACID" TargetMode="External"/><Relationship Id="rId8" Type="http://schemas.openxmlformats.org/officeDocument/2006/relationships/hyperlink" Target="https://en.wikipedia.org/wiki/NewSQL#cite_note-aslett2012-1" TargetMode="External"/><Relationship Id="rId9" Type="http://schemas.openxmlformats.org/officeDocument/2006/relationships/hyperlink" Target="https://en.wikipedia.org/wiki/NewSQL#cite_note-2" TargetMode="External"/><Relationship Id="rId10" Type="http://schemas.openxmlformats.org/officeDocument/2006/relationships/hyperlink" Target="https://en.wikipedia.org/wiki/NewSQL#cite_note-highscalability-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“Be the author of</a:t>
            </a:r>
            <a:r>
              <a:rPr lang="en-US" baseline="0" dirty="0" smtClean="0"/>
              <a:t> your organization’s future”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4" Type="http://schemas.openxmlformats.org/officeDocument/2006/relationships/image" Target="../media/image13.png"/><Relationship Id="rId5" Type="http://schemas.openxmlformats.org/officeDocument/2006/relationships/image" Target="../media/image15.svg"/><Relationship Id="rId6" Type="http://schemas.openxmlformats.org/officeDocument/2006/relationships/image" Target="../media/image14.png"/><Relationship Id="rId7" Type="http://schemas.openxmlformats.org/officeDocument/2006/relationships/image" Target="../media/image17.svg"/><Relationship Id="rId8" Type="http://schemas.openxmlformats.org/officeDocument/2006/relationships/image" Target="../media/image15.png"/><Relationship Id="rId9" Type="http://schemas.openxmlformats.org/officeDocument/2006/relationships/image" Target="../media/image19.svg"/><Relationship Id="rId10" Type="http://schemas.openxmlformats.org/officeDocument/2006/relationships/image" Target="../media/image16.png"/><Relationship Id="rId11" Type="http://schemas.openxmlformats.org/officeDocument/2006/relationships/image" Target="../media/image21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4.svg"/><Relationship Id="rId5" Type="http://schemas.openxmlformats.org/officeDocument/2006/relationships/image" Target="../media/image19.png"/><Relationship Id="rId6" Type="http://schemas.openxmlformats.org/officeDocument/2006/relationships/image" Target="../media/image26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4.svg"/><Relationship Id="rId5" Type="http://schemas.openxmlformats.org/officeDocument/2006/relationships/image" Target="../media/image19.png"/><Relationship Id="rId6" Type="http://schemas.openxmlformats.org/officeDocument/2006/relationships/image" Target="../media/image26.sv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5" Type="http://schemas.openxmlformats.org/officeDocument/2006/relationships/image" Target="../media/image34.svg"/><Relationship Id="rId6" Type="http://schemas.openxmlformats.org/officeDocument/2006/relationships/image" Target="../media/image27.png"/><Relationship Id="rId7" Type="http://schemas.openxmlformats.org/officeDocument/2006/relationships/image" Target="../media/image36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4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5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8" Type="http://schemas.openxmlformats.org/officeDocument/2006/relationships/image" Target="../media/image44.png"/><Relationship Id="rId7" Type="http://schemas.openxmlformats.org/officeDocument/2006/relationships/image" Target="../media/image17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1" Type="http://schemas.openxmlformats.org/officeDocument/2006/relationships/image" Target="../media/image2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5" Type="http://schemas.openxmlformats.org/officeDocument/2006/relationships/image" Target="../media/image50.svg"/><Relationship Id="rId6" Type="http://schemas.openxmlformats.org/officeDocument/2006/relationships/image" Target="../media/image47.png"/><Relationship Id="rId7" Type="http://schemas.openxmlformats.org/officeDocument/2006/relationships/image" Target="../media/image52.svg"/><Relationship Id="rId8" Type="http://schemas.openxmlformats.org/officeDocument/2006/relationships/image" Target="../media/image48.png"/><Relationship Id="rId9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Radioactiv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76499" y="2971799"/>
            <a:ext cx="914400" cy="914400"/>
          </a:xfrm>
          <a:prstGeom prst="rect">
            <a:avLst/>
          </a:prstGeom>
        </p:spPr>
      </p:pic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22604"/>
            <a:ext cx="8120418" cy="459474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0" y="4265336"/>
            <a:ext cx="9144000" cy="2387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We have nothing new to offer</a:t>
            </a:r>
          </a:p>
        </p:txBody>
      </p:sp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7" name="Graphic 6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8" name="Graphic 7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337470">
            <a:off x="1742364" y="610136"/>
            <a:ext cx="386825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 smtClean="0"/>
              <a:t>?</a:t>
            </a:r>
            <a:endParaRPr lang="en-US" sz="40000" dirty="0"/>
          </a:p>
        </p:txBody>
      </p:sp>
    </p:spTree>
    <p:extLst>
      <p:ext uri="{BB962C8B-B14F-4D97-AF65-F5344CB8AC3E}">
        <p14:creationId xmlns:p14="http://schemas.microsoft.com/office/powerpoint/2010/main" val="45045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609600" y="1618735"/>
            <a:ext cx="7817238" cy="4506747"/>
            <a:chOff x="-609600" y="2468279"/>
            <a:chExt cx="6343650" cy="365720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00" y="2557179"/>
              <a:ext cx="6343650" cy="3568303"/>
            </a:xfrm>
            <a:prstGeom prst="rect">
              <a:avLst/>
            </a:prstGeom>
          </p:spPr>
        </p:pic>
        <p:pic>
          <p:nvPicPr>
            <p:cNvPr id="10" name="Graphic 5" descr="Flas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610912">
              <a:off x="-7158" y="2468279"/>
              <a:ext cx="2212678" cy="2212678"/>
            </a:xfrm>
            <a:prstGeom prst="rect">
              <a:avLst/>
            </a:prstGeom>
          </p:spPr>
        </p:pic>
        <p:pic>
          <p:nvPicPr>
            <p:cNvPr id="11" name="Graphic 6" descr="Flask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027814">
              <a:off x="3727380" y="3504166"/>
              <a:ext cx="1826730" cy="1826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693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600829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 spent on 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1163898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38530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 spent on 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10934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 spent on 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Catalysts change the equation</a:t>
            </a:r>
          </a:p>
        </p:txBody>
      </p:sp>
      <p:sp>
        <p:nvSpPr>
          <p:cNvPr id="15" name="TextBox 14"/>
          <p:cNvSpPr txBox="1"/>
          <p:nvPr/>
        </p:nvSpPr>
        <p:spPr>
          <a:xfrm rot="20893601">
            <a:off x="5677620" y="1548902"/>
            <a:ext cx="7115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Serverless 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  <a:p>
            <a:pPr algn="ct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is the catalyst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6343" y="528819"/>
            <a:ext cx="9144000" cy="2387600"/>
          </a:xfrm>
        </p:spPr>
        <p:txBody>
          <a:bodyPr/>
          <a:lstStyle/>
          <a:p>
            <a:r>
              <a:rPr lang="en-US" dirty="0"/>
              <a:t>Now </a:t>
            </a:r>
            <a:r>
              <a:rPr lang="en-US"/>
              <a:t>for </a:t>
            </a:r>
            <a:r>
              <a:rPr lang="en-US" smtClean="0"/>
              <a:t>some (not so bold) </a:t>
            </a:r>
            <a:r>
              <a:rPr lang="en-US" dirty="0"/>
              <a:t>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135" y="2805427"/>
            <a:ext cx="6110416" cy="34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3"/>
          <a:stretch/>
        </p:blipFill>
        <p:spPr>
          <a:xfrm>
            <a:off x="0" y="-1"/>
            <a:ext cx="12192000" cy="6140451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15" y="-1170198"/>
            <a:ext cx="9026470" cy="4738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25265"/>
            <a:ext cx="9144000" cy="2387600"/>
          </a:xfrm>
        </p:spPr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Time-to-Market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05" y="3917372"/>
            <a:ext cx="5197390" cy="29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38" y="466458"/>
            <a:ext cx="12183762" cy="2387600"/>
          </a:xfrm>
        </p:spPr>
        <p:txBody>
          <a:bodyPr/>
          <a:lstStyle/>
          <a:p>
            <a:r>
              <a:rPr lang="en-US" smtClean="0"/>
              <a:t>Slightly Bolder Predictions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38" y="2286994"/>
            <a:ext cx="5046019" cy="38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2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83397" y="4176231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84544" y="4176231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2464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047475" y="-191074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2801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3800"/>
            <a:ext cx="12192000" cy="8616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3700" y="2978277"/>
            <a:ext cx="9144000" cy="2387600"/>
          </a:xfrm>
        </p:spPr>
        <p:txBody>
          <a:bodyPr/>
          <a:lstStyle/>
          <a:p>
            <a:r>
              <a:rPr lang="en-US" dirty="0"/>
              <a:t>Discovery through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74" y="2966983"/>
            <a:ext cx="5658365" cy="3207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357" y="37996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Enterprise-grade </a:t>
            </a:r>
            <a:r>
              <a:rPr lang="en-US" dirty="0" smtClean="0"/>
              <a:t>Tools </a:t>
            </a:r>
            <a:r>
              <a:rPr lang="en-US" dirty="0"/>
              <a:t>are </a:t>
            </a:r>
            <a:r>
              <a:rPr lang="en-US" dirty="0" smtClean="0"/>
              <a:t>Right </a:t>
            </a:r>
            <a:r>
              <a:rPr lang="en-US" dirty="0"/>
              <a:t>A</a:t>
            </a:r>
            <a:r>
              <a:rPr lang="en-US" dirty="0" smtClean="0"/>
              <a:t>round </a:t>
            </a:r>
            <a:r>
              <a:rPr lang="en-US" dirty="0"/>
              <a:t>the </a:t>
            </a:r>
            <a:r>
              <a:rPr lang="en-US" dirty="0" smtClean="0"/>
              <a:t>Corner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92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23" y="-37071"/>
            <a:ext cx="7441609" cy="6155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706" y="37996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mtClean="0"/>
              <a:t>Bold </a:t>
            </a:r>
            <a:br>
              <a:rPr lang="en-US" smtClean="0"/>
            </a:br>
            <a:r>
              <a:rPr lang="en-US" smtClean="0"/>
              <a:t>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6280" y="178417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The End of </a:t>
            </a:r>
            <a:br>
              <a:rPr lang="en-US" dirty="0" smtClean="0"/>
            </a:br>
            <a:r>
              <a:rPr lang="en-US" dirty="0" err="1" smtClean="0"/>
              <a:t>Brooks’s</a:t>
            </a:r>
            <a:r>
              <a:rPr lang="en-US" dirty="0" smtClean="0"/>
              <a:t> Law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88" y="753791"/>
            <a:ext cx="3038149" cy="4784750"/>
          </a:xfrm>
          <a:prstGeom prst="rect">
            <a:avLst/>
          </a:prstGeom>
        </p:spPr>
      </p:pic>
      <p:sp>
        <p:nvSpPr>
          <p:cNvPr id="5" name="&quot;Not Allowed&quot; Symbol 2"/>
          <p:cNvSpPr/>
          <p:nvPr/>
        </p:nvSpPr>
        <p:spPr>
          <a:xfrm rot="5400000">
            <a:off x="7270008" y="753791"/>
            <a:ext cx="4692307" cy="4692307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9925" y="75066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Accelerated IT ecosystem diversity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73" y="3138264"/>
            <a:ext cx="3813206" cy="286230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780979" y="4003590"/>
            <a:ext cx="2509507" cy="90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86" y="3138263"/>
            <a:ext cx="4209274" cy="275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5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53430" y="1605692"/>
            <a:ext cx="9144000" cy="315234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Customer-centric IT purchase </a:t>
            </a:r>
            <a:r>
              <a:rPr lang="en-US" dirty="0" smtClean="0"/>
              <a:t>models</a:t>
            </a:r>
            <a:br>
              <a:rPr lang="en-US" dirty="0" smtClean="0"/>
            </a:br>
            <a:r>
              <a:rPr lang="en-US" dirty="0" smtClean="0"/>
              <a:t>are the norm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570" y="654908"/>
            <a:ext cx="4337098" cy="50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69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8993" y="1454998"/>
            <a:ext cx="5923007" cy="306757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Serverless </a:t>
            </a:r>
            <a:r>
              <a:rPr lang="en-US" dirty="0"/>
              <a:t>+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Usage Data </a:t>
            </a:r>
            <a:r>
              <a:rPr lang="en-US" dirty="0"/>
              <a:t>+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ML = </a:t>
            </a:r>
            <a:br>
              <a:rPr lang="en-US" dirty="0" smtClean="0"/>
            </a:br>
            <a:r>
              <a:rPr lang="en-US" dirty="0" smtClean="0"/>
              <a:t>-------------------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Product </a:t>
            </a:r>
            <a:br>
              <a:rPr lang="en-US" dirty="0" smtClean="0"/>
            </a:br>
            <a:r>
              <a:rPr lang="en-US" dirty="0" smtClean="0"/>
              <a:t>Self-Assembly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05" y="111213"/>
            <a:ext cx="68199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66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23" y="-37071"/>
            <a:ext cx="7441609" cy="6155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706" y="37996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7200" dirty="0" smtClean="0"/>
              <a:t>That was fun</a:t>
            </a:r>
            <a:r>
              <a:rPr lang="mr-IN" sz="7200" dirty="0" smtClean="0"/>
              <a:t>…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98625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23" y="-37071"/>
            <a:ext cx="7441609" cy="6155315"/>
          </a:xfrm>
          <a:prstGeom prst="rect">
            <a:avLst/>
          </a:prstGeom>
        </p:spPr>
      </p:pic>
      <p:sp>
        <p:nvSpPr>
          <p:cNvPr id="4" name="&quot;Not Allowed&quot; Symbol 2"/>
          <p:cNvSpPr/>
          <p:nvPr/>
        </p:nvSpPr>
        <p:spPr>
          <a:xfrm rot="5400000">
            <a:off x="3612407" y="206828"/>
            <a:ext cx="5667516" cy="5667516"/>
          </a:xfrm>
          <a:prstGeom prst="noSmoking">
            <a:avLst>
              <a:gd name="adj" fmla="val 369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62331" y="3974543"/>
            <a:ext cx="11797863" cy="238760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But predictions aren’t our business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1813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234213" y="3136016"/>
            <a:ext cx="3219539" cy="2031817"/>
            <a:chOff x="1109893" y="2760541"/>
            <a:chExt cx="3219539" cy="2031817"/>
          </a:xfrm>
        </p:grpSpPr>
        <p:pic>
          <p:nvPicPr>
            <p:cNvPr id="7" name="Graphic 17" descr="Walk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09893" y="2760541"/>
              <a:ext cx="958842" cy="958842"/>
            </a:xfrm>
            <a:prstGeom prst="rect">
              <a:avLst/>
            </a:prstGeom>
          </p:spPr>
        </p:pic>
        <p:pic>
          <p:nvPicPr>
            <p:cNvPr id="8" name="Graphic 17" descr="Walk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908734" y="2760541"/>
              <a:ext cx="958842" cy="958842"/>
            </a:xfrm>
            <a:prstGeom prst="rect">
              <a:avLst/>
            </a:prstGeom>
          </p:spPr>
        </p:pic>
        <p:pic>
          <p:nvPicPr>
            <p:cNvPr id="9" name="Graphic 17" descr="Walk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09893" y="3789918"/>
              <a:ext cx="958842" cy="958842"/>
            </a:xfrm>
            <a:prstGeom prst="rect">
              <a:avLst/>
            </a:prstGeom>
          </p:spPr>
        </p:pic>
        <p:pic>
          <p:nvPicPr>
            <p:cNvPr id="10" name="Graphic 17" descr="Walk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885141" y="3825185"/>
              <a:ext cx="958842" cy="958842"/>
            </a:xfrm>
            <a:prstGeom prst="rect">
              <a:avLst/>
            </a:prstGeom>
          </p:spPr>
        </p:pic>
        <p:pic>
          <p:nvPicPr>
            <p:cNvPr id="11" name="Graphic 17" descr="Walk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83982" y="2768872"/>
              <a:ext cx="958842" cy="958842"/>
            </a:xfrm>
            <a:prstGeom prst="rect">
              <a:avLst/>
            </a:prstGeom>
          </p:spPr>
        </p:pic>
        <p:pic>
          <p:nvPicPr>
            <p:cNvPr id="12" name="Graphic 17" descr="Walk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22557" y="3825185"/>
              <a:ext cx="958842" cy="958842"/>
            </a:xfrm>
            <a:prstGeom prst="rect">
              <a:avLst/>
            </a:prstGeom>
          </p:spPr>
        </p:pic>
        <p:pic>
          <p:nvPicPr>
            <p:cNvPr id="13" name="Graphic 17" descr="Walk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370590" y="2768872"/>
              <a:ext cx="958842" cy="958842"/>
            </a:xfrm>
            <a:prstGeom prst="rect">
              <a:avLst/>
            </a:prstGeom>
          </p:spPr>
        </p:pic>
        <p:pic>
          <p:nvPicPr>
            <p:cNvPr id="15" name="Graphic 17" descr="Walk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368906" y="3833516"/>
              <a:ext cx="958842" cy="958842"/>
            </a:xfrm>
            <a:prstGeom prst="rect">
              <a:avLst/>
            </a:prstGeom>
          </p:spPr>
        </p:pic>
      </p:grpSp>
      <p:sp>
        <p:nvSpPr>
          <p:cNvPr id="5" name="Frame 4"/>
          <p:cNvSpPr/>
          <p:nvPr/>
        </p:nvSpPr>
        <p:spPr>
          <a:xfrm>
            <a:off x="784039" y="2777882"/>
            <a:ext cx="4119888" cy="274808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7384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089443" y="2427978"/>
            <a:ext cx="3203450" cy="2025547"/>
            <a:chOff x="1133486" y="2773967"/>
            <a:chExt cx="3203450" cy="2025547"/>
          </a:xfrm>
        </p:grpSpPr>
        <p:pic>
          <p:nvPicPr>
            <p:cNvPr id="26" name="Graphic 18" descr="Ru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3486" y="2773967"/>
              <a:ext cx="980683" cy="980683"/>
            </a:xfrm>
            <a:prstGeom prst="rect">
              <a:avLst/>
            </a:prstGeom>
          </p:spPr>
        </p:pic>
        <p:pic>
          <p:nvPicPr>
            <p:cNvPr id="27" name="Graphic 18" descr="Ru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863300" y="2773967"/>
              <a:ext cx="980683" cy="980683"/>
            </a:xfrm>
            <a:prstGeom prst="rect">
              <a:avLst/>
            </a:prstGeom>
          </p:spPr>
        </p:pic>
        <p:pic>
          <p:nvPicPr>
            <p:cNvPr id="28" name="Graphic 18" descr="Ru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598697" y="2791601"/>
              <a:ext cx="980683" cy="980683"/>
            </a:xfrm>
            <a:prstGeom prst="rect">
              <a:avLst/>
            </a:prstGeom>
          </p:spPr>
        </p:pic>
        <p:pic>
          <p:nvPicPr>
            <p:cNvPr id="29" name="Graphic 18" descr="Ru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321753" y="2802880"/>
              <a:ext cx="980683" cy="980683"/>
            </a:xfrm>
            <a:prstGeom prst="rect">
              <a:avLst/>
            </a:prstGeom>
          </p:spPr>
        </p:pic>
        <p:pic>
          <p:nvPicPr>
            <p:cNvPr id="30" name="Graphic 18" descr="Ru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67986" y="3789918"/>
              <a:ext cx="980683" cy="980683"/>
            </a:xfrm>
            <a:prstGeom prst="rect">
              <a:avLst/>
            </a:prstGeom>
          </p:spPr>
        </p:pic>
        <p:pic>
          <p:nvPicPr>
            <p:cNvPr id="31" name="Graphic 18" descr="Ru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897800" y="3789918"/>
              <a:ext cx="980683" cy="980683"/>
            </a:xfrm>
            <a:prstGeom prst="rect">
              <a:avLst/>
            </a:prstGeom>
          </p:spPr>
        </p:pic>
        <p:pic>
          <p:nvPicPr>
            <p:cNvPr id="32" name="Graphic 18" descr="Ru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633197" y="3807552"/>
              <a:ext cx="980683" cy="980683"/>
            </a:xfrm>
            <a:prstGeom prst="rect">
              <a:avLst/>
            </a:prstGeom>
          </p:spPr>
        </p:pic>
        <p:pic>
          <p:nvPicPr>
            <p:cNvPr id="33" name="Graphic 18" descr="Ru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356253" y="3818831"/>
              <a:ext cx="980683" cy="98068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57" y="414762"/>
            <a:ext cx="1884661" cy="1884661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73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Time spent on technology problems</a:t>
                      </a:r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5" descr="Brain in hea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329752" y="1844901"/>
            <a:ext cx="914400" cy="9144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7170595" y="673289"/>
            <a:ext cx="4734681" cy="3152346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Serverless is a unique opportunity to free your people’s brains to solve business problems instead of IT problems</a:t>
            </a:r>
          </a:p>
        </p:txBody>
      </p:sp>
    </p:spTree>
    <p:extLst>
      <p:ext uri="{BB962C8B-B14F-4D97-AF65-F5344CB8AC3E}">
        <p14:creationId xmlns:p14="http://schemas.microsoft.com/office/powerpoint/2010/main" val="134800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4" b="12335"/>
          <a:stretch/>
        </p:blipFill>
        <p:spPr>
          <a:xfrm>
            <a:off x="0" y="0"/>
            <a:ext cx="12192000" cy="6129338"/>
          </a:xfrm>
          <a:prstGeom prst="rect">
            <a:avLst/>
          </a:prstGeom>
        </p:spPr>
      </p:pic>
      <p:pic>
        <p:nvPicPr>
          <p:cNvPr id="7" name="Graphic 6" descr="Hik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06855" y="56513"/>
            <a:ext cx="1486443" cy="1486443"/>
          </a:xfrm>
          <a:prstGeom prst="rect">
            <a:avLst/>
          </a:prstGeom>
        </p:spPr>
      </p:pic>
      <p:pic>
        <p:nvPicPr>
          <p:cNvPr id="9" name="Graphic 8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3564752" y="480199"/>
            <a:ext cx="914400" cy="914400"/>
          </a:xfrm>
          <a:prstGeom prst="rect">
            <a:avLst/>
          </a:prstGeom>
        </p:spPr>
      </p:pic>
      <p:pic>
        <p:nvPicPr>
          <p:cNvPr id="11" name="Graphic 10" descr="Mark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6226" y="2804570"/>
            <a:ext cx="1486443" cy="1486443"/>
          </a:xfrm>
          <a:prstGeom prst="rect">
            <a:avLst/>
          </a:prstGeom>
        </p:spPr>
      </p:pic>
      <p:pic>
        <p:nvPicPr>
          <p:cNvPr id="14" name="Graphic 13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6200500">
            <a:off x="4515540" y="573362"/>
            <a:ext cx="914400" cy="914400"/>
          </a:xfrm>
          <a:prstGeom prst="rect">
            <a:avLst/>
          </a:prstGeom>
        </p:spPr>
      </p:pic>
      <p:pic>
        <p:nvPicPr>
          <p:cNvPr id="15" name="Graphic 14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9942509">
            <a:off x="5356047" y="1036113"/>
            <a:ext cx="914400" cy="914400"/>
          </a:xfrm>
          <a:prstGeom prst="rect">
            <a:avLst/>
          </a:prstGeom>
        </p:spPr>
      </p:pic>
      <p:pic>
        <p:nvPicPr>
          <p:cNvPr id="16" name="Graphic 15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7483535">
            <a:off x="6075761" y="1739452"/>
            <a:ext cx="914400" cy="914400"/>
          </a:xfrm>
          <a:prstGeom prst="rect">
            <a:avLst/>
          </a:prstGeom>
        </p:spPr>
      </p:pic>
      <p:pic>
        <p:nvPicPr>
          <p:cNvPr id="17" name="Graphic 16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9040667">
            <a:off x="6788992" y="2468067"/>
            <a:ext cx="914400" cy="914400"/>
          </a:xfrm>
          <a:prstGeom prst="rect">
            <a:avLst/>
          </a:prstGeom>
        </p:spPr>
      </p:pic>
      <p:pic>
        <p:nvPicPr>
          <p:cNvPr id="18" name="Graphic 17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6973972">
            <a:off x="7351686" y="3219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7" y="1456615"/>
            <a:ext cx="9760266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535</Words>
  <Application>Microsoft Macintosh PowerPoint</Application>
  <PresentationFormat>Widescreen</PresentationFormat>
  <Paragraphs>106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Calibri Light</vt:lpstr>
      <vt:lpstr>Gabriola</vt:lpstr>
      <vt:lpstr>Lucida Handwriting</vt:lpstr>
      <vt:lpstr>Mangal</vt:lpstr>
      <vt:lpstr>Arial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for some (not so bold) predictions</vt:lpstr>
      <vt:lpstr>PowerPoint Presentation</vt:lpstr>
      <vt:lpstr>PowerPoint Presentation</vt:lpstr>
      <vt:lpstr>Cloud adoption &amp; automation</vt:lpstr>
      <vt:lpstr>Faster Time-to-Market</vt:lpstr>
      <vt:lpstr>Slightly Bolder Predictions</vt:lpstr>
      <vt:lpstr>Small, product focused teams</vt:lpstr>
      <vt:lpstr>Discovery through experimentation</vt:lpstr>
      <vt:lpstr>Data driven decision making</vt:lpstr>
      <vt:lpstr>Enterprise-grade Tools are Right Around the Corner</vt:lpstr>
      <vt:lpstr>Bold  Predictions</vt:lpstr>
      <vt:lpstr>The End of  Brooks’s Law</vt:lpstr>
      <vt:lpstr>Accelerated IT ecosystem diversity</vt:lpstr>
      <vt:lpstr>Customer-centric IT purchase models are the norm</vt:lpstr>
      <vt:lpstr>Serverless +  Usage Data +  ML =  ------------------- Product  Self-Assembly</vt:lpstr>
      <vt:lpstr>That was fun…</vt:lpstr>
      <vt:lpstr>But predictions aren’t our business</vt:lpstr>
      <vt:lpstr>PowerPoint Presentation</vt:lpstr>
      <vt:lpstr>PowerPoint Presentation</vt:lpstr>
      <vt:lpstr>PowerPoint Presentation</vt:lpstr>
      <vt:lpstr>PowerPoint Presentation</vt:lpstr>
      <vt:lpstr>Where it’s already started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Warner, Jack</cp:lastModifiedBy>
  <cp:revision>350</cp:revision>
  <dcterms:created xsi:type="dcterms:W3CDTF">2017-02-16T16:12:13Z</dcterms:created>
  <dcterms:modified xsi:type="dcterms:W3CDTF">2017-03-12T18:11:37Z</dcterms:modified>
</cp:coreProperties>
</file>